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embeddedFontLst>
    <p:embeddedFont>
      <p:font typeface="Syne" panose="020B0604020202020204" charset="0"/>
      <p:regular r:id="rId7"/>
    </p:embeddedFont>
    <p:embeddedFont>
      <p:font typeface="Syne Extra Bold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E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8" d="100"/>
          <a:sy n="58" d="100"/>
        </p:scale>
        <p:origin x="1176" y="6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44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9" y="202471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Understanding Stable Diffusion</a:t>
            </a:r>
            <a:b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</a:b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Assignment 5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824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Muskan : 28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Yashashree Nimbalkar :  40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271016"/>
            <a:ext cx="1539002" cy="426244"/>
          </a:xfrm>
          <a:prstGeom prst="roundRect">
            <a:avLst>
              <a:gd name="adj" fmla="val 17880"/>
            </a:avLst>
          </a:prstGeom>
          <a:solidFill>
            <a:srgbClr val="334805"/>
          </a:solidFill>
          <a:ln/>
        </p:spPr>
      </p:sp>
      <p:sp>
        <p:nvSpPr>
          <p:cNvPr id="6" name="Text 3"/>
          <p:cNvSpPr/>
          <p:nvPr/>
        </p:nvSpPr>
        <p:spPr>
          <a:xfrm>
            <a:off x="6416278" y="5339001"/>
            <a:ext cx="126682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GENERATIVE AI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7932539" y="5263396"/>
            <a:ext cx="1661993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A9F00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076248" y="5339001"/>
            <a:ext cx="137457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A9F00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DEEP LEARNING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E872F-CF87-6BAB-6CB2-BE72E13EBF98}"/>
              </a:ext>
            </a:extLst>
          </p:cNvPr>
          <p:cNvSpPr/>
          <p:nvPr/>
        </p:nvSpPr>
        <p:spPr>
          <a:xfrm>
            <a:off x="12669078" y="7456936"/>
            <a:ext cx="1868557" cy="702365"/>
          </a:xfrm>
          <a:prstGeom prst="rect">
            <a:avLst/>
          </a:prstGeom>
          <a:solidFill>
            <a:srgbClr val="141E24"/>
          </a:solidFill>
          <a:ln>
            <a:solidFill>
              <a:srgbClr val="141E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6698"/>
            <a:ext cx="125947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What Are Diffusion Models?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691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core concept behind a new generation of AI image synthesis.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87159"/>
            <a:ext cx="4196358" cy="4035743"/>
          </a:xfrm>
          <a:prstGeom prst="roundRect">
            <a:avLst>
              <a:gd name="adj" fmla="val 3625"/>
            </a:avLst>
          </a:prstGeom>
          <a:solidFill>
            <a:srgbClr val="152025">
              <a:alpha val="95000"/>
            </a:srgbClr>
          </a:solidFill>
          <a:ln w="30480">
            <a:solidFill>
              <a:srgbClr val="6D9121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987159"/>
            <a:ext cx="121920" cy="4035743"/>
          </a:xfrm>
          <a:prstGeom prst="roundRect">
            <a:avLst>
              <a:gd name="adj" fmla="val 78139"/>
            </a:avLst>
          </a:prstGeom>
          <a:solidFill>
            <a:srgbClr val="A9F00F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244453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Inspired by Physics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089202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42524" y="4588193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Diffusion models are inspired by the physical process of diffusion — starting from pure noise, the model learns to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reverse the process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step-by-step, recreating a coherent data distribution.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987159"/>
            <a:ext cx="4196358" cy="4035743"/>
          </a:xfrm>
          <a:prstGeom prst="roundRect">
            <a:avLst>
              <a:gd name="adj" fmla="val 3625"/>
            </a:avLst>
          </a:prstGeom>
          <a:solidFill>
            <a:srgbClr val="152025">
              <a:alpha val="95000"/>
            </a:srgbClr>
          </a:solidFill>
          <a:ln w="30480">
            <a:solidFill>
              <a:srgbClr val="6D9121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186482" y="2987159"/>
            <a:ext cx="121920" cy="4035743"/>
          </a:xfrm>
          <a:prstGeom prst="roundRect">
            <a:avLst>
              <a:gd name="adj" fmla="val 78139"/>
            </a:avLst>
          </a:prstGeom>
          <a:solidFill>
            <a:srgbClr val="A9F00F"/>
          </a:solidFill>
          <a:ln/>
        </p:spPr>
      </p:sp>
      <p:sp>
        <p:nvSpPr>
          <p:cNvPr id="11" name="Text 9"/>
          <p:cNvSpPr/>
          <p:nvPr/>
        </p:nvSpPr>
        <p:spPr>
          <a:xfrm>
            <a:off x="5565696" y="3244453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Forward Process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565696" y="4089202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565696" y="4588193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During training, noise is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progressively added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to real images across many timesteps until only Gaussian noise remains.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640133" y="2987159"/>
            <a:ext cx="4196358" cy="4035743"/>
          </a:xfrm>
          <a:prstGeom prst="roundRect">
            <a:avLst>
              <a:gd name="adj" fmla="val 3625"/>
            </a:avLst>
          </a:prstGeom>
          <a:solidFill>
            <a:srgbClr val="152025">
              <a:alpha val="95000"/>
            </a:srgbClr>
          </a:solidFill>
          <a:ln w="30480">
            <a:solidFill>
              <a:srgbClr val="6D9121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09653" y="2987159"/>
            <a:ext cx="121920" cy="4035743"/>
          </a:xfrm>
          <a:prstGeom prst="roundRect">
            <a:avLst>
              <a:gd name="adj" fmla="val 78139"/>
            </a:avLst>
          </a:prstGeom>
          <a:solidFill>
            <a:srgbClr val="A9F00F"/>
          </a:solidFill>
          <a:ln/>
        </p:spPr>
      </p:sp>
      <p:sp>
        <p:nvSpPr>
          <p:cNvPr id="16" name="Text 14"/>
          <p:cNvSpPr/>
          <p:nvPr/>
        </p:nvSpPr>
        <p:spPr>
          <a:xfrm>
            <a:off x="9988868" y="3244453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Reverse Process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988868" y="4089202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9988868" y="4588193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At inference, the model </a:t>
            </a: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iteratively denoises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a random noise tensor, guided by learned patterns, to produce a detailed, realistic image.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3D058F-7252-7C20-5AAC-6EFB156C57D3}"/>
              </a:ext>
            </a:extLst>
          </p:cNvPr>
          <p:cNvSpPr/>
          <p:nvPr/>
        </p:nvSpPr>
        <p:spPr>
          <a:xfrm>
            <a:off x="12669078" y="7456936"/>
            <a:ext cx="1868557" cy="702365"/>
          </a:xfrm>
          <a:prstGeom prst="rect">
            <a:avLst/>
          </a:prstGeom>
          <a:solidFill>
            <a:srgbClr val="141E24"/>
          </a:solidFill>
          <a:ln>
            <a:solidFill>
              <a:srgbClr val="141E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77459" y="1181100"/>
            <a:ext cx="9530477" cy="519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Stable Diffusion Architecture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1577459" y="1944648"/>
            <a:ext cx="11475363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Five tightly integrated components work in concert to enable fast, high-fidelity image generation.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1577459" y="2312432"/>
            <a:ext cx="3743801" cy="2483644"/>
          </a:xfrm>
          <a:prstGeom prst="roundRect">
            <a:avLst>
              <a:gd name="adj" fmla="val 281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751290" y="2486263"/>
            <a:ext cx="498872" cy="498872"/>
          </a:xfrm>
          <a:prstGeom prst="roundRect">
            <a:avLst>
              <a:gd name="adj" fmla="val 18327518"/>
            </a:avLst>
          </a:prstGeom>
          <a:solidFill>
            <a:srgbClr val="A9F00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88450" y="2623423"/>
            <a:ext cx="224433" cy="22443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751290" y="3107055"/>
            <a:ext cx="3396139" cy="519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Latent Space Diffusion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751290" y="3699748"/>
            <a:ext cx="3396139" cy="922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Operates on </a:t>
            </a:r>
            <a:r>
              <a:rPr lang="en-US" sz="13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compressed latent representations</a:t>
            </a:r>
            <a:r>
              <a:rPr lang="en-US" sz="13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rather than full-resolution pixels — drastically reducing memory and compute requirements.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5443180" y="2312432"/>
            <a:ext cx="3743801" cy="2483644"/>
          </a:xfrm>
          <a:prstGeom prst="roundRect">
            <a:avLst>
              <a:gd name="adj" fmla="val 281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617012" y="2486263"/>
            <a:ext cx="498872" cy="498872"/>
          </a:xfrm>
          <a:prstGeom prst="roundRect">
            <a:avLst>
              <a:gd name="adj" fmla="val 18327518"/>
            </a:avLst>
          </a:prstGeom>
          <a:solidFill>
            <a:srgbClr val="A9F00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54172" y="2623423"/>
            <a:ext cx="224433" cy="22443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617012" y="3107055"/>
            <a:ext cx="3396139" cy="519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Variational Autoencoder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5617012" y="3699748"/>
            <a:ext cx="3396139" cy="922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</a:t>
            </a:r>
            <a:r>
              <a:rPr lang="en-US" sz="13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VAE</a:t>
            </a:r>
            <a:r>
              <a:rPr lang="en-US" sz="13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encodes input images into a low-dimensional latent space and decodes generated latents back into high-resolution images.</a:t>
            </a:r>
            <a:endParaRPr lang="en-US" sz="1300" dirty="0"/>
          </a:p>
        </p:txBody>
      </p:sp>
      <p:sp>
        <p:nvSpPr>
          <p:cNvPr id="14" name="Shape 10"/>
          <p:cNvSpPr/>
          <p:nvPr/>
        </p:nvSpPr>
        <p:spPr>
          <a:xfrm>
            <a:off x="9308902" y="2312432"/>
            <a:ext cx="3743801" cy="2483644"/>
          </a:xfrm>
          <a:prstGeom prst="roundRect">
            <a:avLst>
              <a:gd name="adj" fmla="val 281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482733" y="2486263"/>
            <a:ext cx="498872" cy="498872"/>
          </a:xfrm>
          <a:prstGeom prst="roundRect">
            <a:avLst>
              <a:gd name="adj" fmla="val 18327518"/>
            </a:avLst>
          </a:prstGeom>
          <a:solidFill>
            <a:srgbClr val="A9F00F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19893" y="2623423"/>
            <a:ext cx="224433" cy="22443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482733" y="3107055"/>
            <a:ext cx="2772847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U-Net Backbone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9482733" y="3439954"/>
            <a:ext cx="3396139" cy="6918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core </a:t>
            </a:r>
            <a:r>
              <a:rPr lang="en-US" sz="13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denoising network</a:t>
            </a:r>
            <a:r>
              <a:rPr lang="en-US" sz="13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predicts and removes noise at each timestep, conditioned on text embeddings from the encoder.</a:t>
            </a:r>
            <a:endParaRPr lang="en-US" sz="1300" dirty="0"/>
          </a:p>
        </p:txBody>
      </p:sp>
      <p:sp>
        <p:nvSpPr>
          <p:cNvPr id="19" name="Shape 14"/>
          <p:cNvSpPr/>
          <p:nvPr/>
        </p:nvSpPr>
        <p:spPr>
          <a:xfrm>
            <a:off x="1577459" y="4917996"/>
            <a:ext cx="5676662" cy="1762601"/>
          </a:xfrm>
          <a:prstGeom prst="roundRect">
            <a:avLst>
              <a:gd name="adj" fmla="val 396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1751290" y="5091827"/>
            <a:ext cx="498872" cy="498872"/>
          </a:xfrm>
          <a:prstGeom prst="roundRect">
            <a:avLst>
              <a:gd name="adj" fmla="val 18327518"/>
            </a:avLst>
          </a:prstGeom>
          <a:solidFill>
            <a:srgbClr val="A9F00F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888450" y="5228987"/>
            <a:ext cx="224433" cy="224433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751290" y="5712619"/>
            <a:ext cx="2226231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Text Encoder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1751290" y="6045518"/>
            <a:ext cx="5328999" cy="461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</a:t>
            </a:r>
            <a:r>
              <a:rPr lang="en-US" sz="13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Transformer-based encoder</a:t>
            </a:r>
            <a:r>
              <a:rPr lang="en-US" sz="13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(e.g. CLIP) converts text prompts into rich embedding vectors that steer the generation process.</a:t>
            </a:r>
            <a:endParaRPr lang="en-US" sz="1300" dirty="0"/>
          </a:p>
        </p:txBody>
      </p:sp>
      <p:sp>
        <p:nvSpPr>
          <p:cNvPr id="24" name="Shape 18"/>
          <p:cNvSpPr/>
          <p:nvPr/>
        </p:nvSpPr>
        <p:spPr>
          <a:xfrm>
            <a:off x="7376041" y="4917996"/>
            <a:ext cx="5676662" cy="1762601"/>
          </a:xfrm>
          <a:prstGeom prst="roundRect">
            <a:avLst>
              <a:gd name="adj" fmla="val 396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25" name="Shape 19"/>
          <p:cNvSpPr/>
          <p:nvPr/>
        </p:nvSpPr>
        <p:spPr>
          <a:xfrm>
            <a:off x="7549872" y="5091827"/>
            <a:ext cx="498872" cy="498872"/>
          </a:xfrm>
          <a:prstGeom prst="roundRect">
            <a:avLst>
              <a:gd name="adj" fmla="val 18327518"/>
            </a:avLst>
          </a:prstGeom>
          <a:solidFill>
            <a:srgbClr val="A9F00F"/>
          </a:solidFill>
          <a:ln/>
        </p:spPr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687032" y="5228987"/>
            <a:ext cx="224433" cy="224433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549872" y="5712619"/>
            <a:ext cx="2597706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Cross-Attention</a:t>
            </a:r>
            <a:endParaRPr lang="en-US" sz="1600" dirty="0"/>
          </a:p>
        </p:txBody>
      </p:sp>
      <p:sp>
        <p:nvSpPr>
          <p:cNvPr id="28" name="Text 21"/>
          <p:cNvSpPr/>
          <p:nvPr/>
        </p:nvSpPr>
        <p:spPr>
          <a:xfrm>
            <a:off x="7549872" y="6045518"/>
            <a:ext cx="5328999" cy="461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Cross-attention layers</a:t>
            </a:r>
            <a:r>
              <a:rPr lang="en-US" sz="13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fuse text embeddings with image features inside the U-Net, enabling precise, nuanced control over output content.</a:t>
            </a:r>
            <a:endParaRPr lang="en-US" sz="1300" dirty="0"/>
          </a:p>
        </p:txBody>
      </p:sp>
      <p:sp>
        <p:nvSpPr>
          <p:cNvPr id="29" name="Text 22"/>
          <p:cNvSpPr/>
          <p:nvPr/>
        </p:nvSpPr>
        <p:spPr>
          <a:xfrm>
            <a:off x="1577459" y="6817757"/>
            <a:ext cx="11475363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Complete Flow: Text Prompt → CLIP → Text Embedding → Noise → ​ U Net ​(Guided by text) → Latent Image → VAE decoder → Final Image </a:t>
            </a:r>
            <a:endParaRPr lang="en-US" sz="13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DE2E8EC-D6B4-5B71-4329-1E18198F6B08}"/>
              </a:ext>
            </a:extLst>
          </p:cNvPr>
          <p:cNvSpPr/>
          <p:nvPr/>
        </p:nvSpPr>
        <p:spPr>
          <a:xfrm>
            <a:off x="12669078" y="7456936"/>
            <a:ext cx="1868557" cy="702365"/>
          </a:xfrm>
          <a:prstGeom prst="rect">
            <a:avLst/>
          </a:prstGeom>
          <a:solidFill>
            <a:srgbClr val="141E24"/>
          </a:solidFill>
          <a:ln>
            <a:solidFill>
              <a:srgbClr val="141E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8299" y="917138"/>
            <a:ext cx="13273802" cy="1211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Uses, Advantages &amp; What Sets It Apart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78299" y="2542103"/>
            <a:ext cx="3202543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Applications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927" y="3037046"/>
            <a:ext cx="290632" cy="29063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08021" y="3031093"/>
            <a:ext cx="4714637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Text-to-Image Synthesis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308021" y="3499366"/>
            <a:ext cx="5083493" cy="575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Generate photorealistic or artistic images from natural language prompts.</a:t>
            </a:r>
            <a:endParaRPr lang="en-US" sz="15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927" y="4411504"/>
            <a:ext cx="290632" cy="29063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08021" y="4405551"/>
            <a:ext cx="3692247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Inpainting &amp; Editing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1308021" y="4873823"/>
            <a:ext cx="5083493" cy="575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Seamlessly edit regions of existing images guided by text or masks.</a:t>
            </a:r>
            <a:endParaRPr lang="en-US" sz="15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927" y="5785961"/>
            <a:ext cx="290632" cy="29063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308021" y="5780008"/>
            <a:ext cx="5083493" cy="605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Style Transfer &amp; Creative Work</a:t>
            </a:r>
            <a:endParaRPr lang="en-US" sz="1900" dirty="0"/>
          </a:p>
        </p:txBody>
      </p:sp>
      <p:sp>
        <p:nvSpPr>
          <p:cNvPr id="12" name="Text 7"/>
          <p:cNvSpPr/>
          <p:nvPr/>
        </p:nvSpPr>
        <p:spPr>
          <a:xfrm>
            <a:off x="1308021" y="6551057"/>
            <a:ext cx="5083493" cy="575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Apply artistic styles, create concept art, and power creative workflows.</a:t>
            </a:r>
            <a:endParaRPr lang="en-US" sz="1500" dirty="0"/>
          </a:p>
        </p:txBody>
      </p:sp>
      <p:sp>
        <p:nvSpPr>
          <p:cNvPr id="13" name="Shape 8"/>
          <p:cNvSpPr/>
          <p:nvPr/>
        </p:nvSpPr>
        <p:spPr>
          <a:xfrm>
            <a:off x="6732270" y="2376607"/>
            <a:ext cx="7366873" cy="4935736"/>
          </a:xfrm>
          <a:prstGeom prst="roundRect">
            <a:avLst>
              <a:gd name="adj" fmla="val 2827"/>
            </a:avLst>
          </a:prstGeom>
          <a:solidFill>
            <a:srgbClr val="111A23">
              <a:alpha val="95000"/>
            </a:srgbClr>
          </a:solidFill>
          <a:ln/>
        </p:spPr>
      </p:sp>
      <p:sp>
        <p:nvSpPr>
          <p:cNvPr id="14" name="Text 9"/>
          <p:cNvSpPr/>
          <p:nvPr/>
        </p:nvSpPr>
        <p:spPr>
          <a:xfrm>
            <a:off x="6925985" y="2542103"/>
            <a:ext cx="6323648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Why Stable Diffusion Stands Out</a:t>
            </a:r>
            <a:endParaRPr lang="en-US" sz="1900" dirty="0"/>
          </a:p>
        </p:txBody>
      </p:sp>
      <p:sp>
        <p:nvSpPr>
          <p:cNvPr id="15" name="Shape 10"/>
          <p:cNvSpPr/>
          <p:nvPr/>
        </p:nvSpPr>
        <p:spPr>
          <a:xfrm>
            <a:off x="6925985" y="3031093"/>
            <a:ext cx="3406973" cy="1446014"/>
          </a:xfrm>
          <a:prstGeom prst="roundRect">
            <a:avLst>
              <a:gd name="adj" fmla="val 562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7127319" y="3232428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High Fidelity</a:t>
            </a:r>
            <a:endParaRPr lang="en-US" sz="1900" dirty="0"/>
          </a:p>
        </p:txBody>
      </p:sp>
      <p:sp>
        <p:nvSpPr>
          <p:cNvPr id="17" name="Text 12"/>
          <p:cNvSpPr/>
          <p:nvPr/>
        </p:nvSpPr>
        <p:spPr>
          <a:xfrm>
            <a:off x="7127319" y="3700701"/>
            <a:ext cx="3004304" cy="575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Photorealistic images with exceptional fine detail.</a:t>
            </a:r>
            <a:endParaRPr lang="en-US" sz="1500" dirty="0"/>
          </a:p>
        </p:txBody>
      </p:sp>
      <p:sp>
        <p:nvSpPr>
          <p:cNvPr id="18" name="Shape 13"/>
          <p:cNvSpPr/>
          <p:nvPr/>
        </p:nvSpPr>
        <p:spPr>
          <a:xfrm>
            <a:off x="10498455" y="3031093"/>
            <a:ext cx="3406973" cy="1446014"/>
          </a:xfrm>
          <a:prstGeom prst="roundRect">
            <a:avLst>
              <a:gd name="adj" fmla="val 562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10699790" y="3232428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Efficient</a:t>
            </a:r>
            <a:endParaRPr lang="en-US" sz="1900" dirty="0"/>
          </a:p>
        </p:txBody>
      </p:sp>
      <p:sp>
        <p:nvSpPr>
          <p:cNvPr id="20" name="Text 15"/>
          <p:cNvSpPr/>
          <p:nvPr/>
        </p:nvSpPr>
        <p:spPr>
          <a:xfrm>
            <a:off x="10699790" y="3700701"/>
            <a:ext cx="3004304" cy="575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Latent-space operation enables consumer-grade hardware use.</a:t>
            </a:r>
            <a:endParaRPr lang="en-US" sz="1500" dirty="0"/>
          </a:p>
        </p:txBody>
      </p:sp>
      <p:sp>
        <p:nvSpPr>
          <p:cNvPr id="21" name="Shape 16"/>
          <p:cNvSpPr/>
          <p:nvPr/>
        </p:nvSpPr>
        <p:spPr>
          <a:xfrm>
            <a:off x="6925985" y="4642604"/>
            <a:ext cx="3406973" cy="1733550"/>
          </a:xfrm>
          <a:prstGeom prst="roundRect">
            <a:avLst>
              <a:gd name="adj" fmla="val 4696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22" name="Text 17"/>
          <p:cNvSpPr/>
          <p:nvPr/>
        </p:nvSpPr>
        <p:spPr>
          <a:xfrm>
            <a:off x="7127319" y="4843939"/>
            <a:ext cx="2498288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Open Source</a:t>
            </a:r>
            <a:endParaRPr lang="en-US" sz="1900" dirty="0"/>
          </a:p>
        </p:txBody>
      </p:sp>
      <p:sp>
        <p:nvSpPr>
          <p:cNvPr id="23" name="Text 18"/>
          <p:cNvSpPr/>
          <p:nvPr/>
        </p:nvSpPr>
        <p:spPr>
          <a:xfrm>
            <a:off x="7127319" y="5312212"/>
            <a:ext cx="3004304" cy="862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Freely available, fostering innovation and deep customisation.</a:t>
            </a:r>
            <a:endParaRPr lang="en-US" sz="1500" dirty="0"/>
          </a:p>
        </p:txBody>
      </p:sp>
      <p:sp>
        <p:nvSpPr>
          <p:cNvPr id="24" name="Shape 19"/>
          <p:cNvSpPr/>
          <p:nvPr/>
        </p:nvSpPr>
        <p:spPr>
          <a:xfrm>
            <a:off x="10498455" y="4642604"/>
            <a:ext cx="3406973" cy="1733550"/>
          </a:xfrm>
          <a:prstGeom prst="roundRect">
            <a:avLst>
              <a:gd name="adj" fmla="val 4696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25" name="Text 20"/>
          <p:cNvSpPr/>
          <p:nvPr/>
        </p:nvSpPr>
        <p:spPr>
          <a:xfrm>
            <a:off x="10699790" y="4843939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Controllable</a:t>
            </a:r>
            <a:endParaRPr lang="en-US" sz="1900" dirty="0"/>
          </a:p>
        </p:txBody>
      </p:sp>
      <p:sp>
        <p:nvSpPr>
          <p:cNvPr id="26" name="Text 21"/>
          <p:cNvSpPr/>
          <p:nvPr/>
        </p:nvSpPr>
        <p:spPr>
          <a:xfrm>
            <a:off x="10699790" y="5312212"/>
            <a:ext cx="3004304" cy="575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Strong text conditioning allows nuanced, steerable outputs.</a:t>
            </a:r>
            <a:endParaRPr lang="en-US" sz="15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77FDA5D-D279-66EB-965E-573D97B3FF09}"/>
              </a:ext>
            </a:extLst>
          </p:cNvPr>
          <p:cNvSpPr/>
          <p:nvPr/>
        </p:nvSpPr>
        <p:spPr>
          <a:xfrm>
            <a:off x="12669078" y="7456936"/>
            <a:ext cx="1868557" cy="702365"/>
          </a:xfrm>
          <a:prstGeom prst="rect">
            <a:avLst/>
          </a:prstGeom>
          <a:solidFill>
            <a:srgbClr val="141E24"/>
          </a:solidFill>
          <a:ln>
            <a:solidFill>
              <a:srgbClr val="141E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377</Words>
  <Application>Microsoft Office PowerPoint</Application>
  <PresentationFormat>Custom</PresentationFormat>
  <Paragraphs>47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Syne Extra Bold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Muskan .</cp:lastModifiedBy>
  <cp:revision>2</cp:revision>
  <dcterms:created xsi:type="dcterms:W3CDTF">2026-02-22T17:41:11Z</dcterms:created>
  <dcterms:modified xsi:type="dcterms:W3CDTF">2026-02-22T17:44:13Z</dcterms:modified>
</cp:coreProperties>
</file>